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9" d="100"/>
          <a:sy n="149" d="100"/>
        </p:scale>
        <p:origin x="-534" y="-84"/>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Shape 3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4" name="Shape 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0" name="Shape 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6" name="Shape 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7" name="Shape 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685800" y="1583342"/>
            <a:ext cx="7772400" cy="1159799"/>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0" name="Shape 10"/>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
        <p:nvSpPr>
          <p:cNvPr id="11" name="Shape 1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s"/>
              <a:pPr>
                <a:spcBef>
                  <a:spcPts val="0"/>
                </a:spcBef>
                <a:buNone/>
              </a:pPr>
              <a:t>‹nº›</a:t>
            </a:fld>
            <a:endParaRPr lang="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s"/>
              <a:pPr>
                <a:spcBef>
                  <a:spcPts val="0"/>
                </a:spcBef>
                <a:buNone/>
              </a:pPr>
              <a:t>‹nº›</a:t>
            </a:fld>
            <a:endParaRPr lang="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s"/>
              <a:pPr>
                <a:spcBef>
                  <a:spcPts val="0"/>
                </a:spcBef>
                <a:buNone/>
              </a:pPr>
              <a:t>‹nº›</a:t>
            </a:fld>
            <a:endParaRPr lang="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s"/>
              <a:pPr>
                <a:spcBef>
                  <a:spcPts val="0"/>
                </a:spcBef>
                <a:buNone/>
              </a:pPr>
              <a:t>‹nº›</a:t>
            </a:fld>
            <a:endParaRPr lang="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360"/>
              </a:spcBef>
              <a:buSzPct val="100000"/>
              <a:buNone/>
              <a:defRPr sz="1800"/>
            </a:lvl1pPr>
          </a:lstStyle>
          <a:p>
            <a:endParaRPr/>
          </a:p>
        </p:txBody>
      </p:sp>
      <p:sp>
        <p:nvSpPr>
          <p:cNvPr id="26" name="Shape 2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s"/>
              <a:pPr>
                <a:spcBef>
                  <a:spcPts val="0"/>
                </a:spcBef>
                <a:buNone/>
              </a:pPr>
              <a:t>‹nº›</a:t>
            </a:fld>
            <a:endParaRPr lang="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s"/>
              <a:pPr>
                <a:spcBef>
                  <a:spcPts val="0"/>
                </a:spcBef>
                <a:buNone/>
              </a:pPr>
              <a:t>‹nº›</a:t>
            </a:fld>
            <a:endParaRPr lang="e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s" sz="1300">
                <a:solidFill>
                  <a:schemeClr val="dk1"/>
                </a:solidFill>
              </a:rPr>
              <a:pPr algn="r">
                <a:spcBef>
                  <a:spcPts val="0"/>
                </a:spcBef>
                <a:buNone/>
              </a:pPr>
              <a:t>‹nº›</a:t>
            </a:fld>
            <a:endParaRPr lang="es" sz="1300">
              <a:solidFill>
                <a:schemeClr val="dk1"/>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Shape 30"/>
          <p:cNvSpPr txBox="1">
            <a:spLocks noGrp="1"/>
          </p:cNvSpPr>
          <p:nvPr>
            <p:ph type="ctrTitle"/>
          </p:nvPr>
        </p:nvSpPr>
        <p:spPr>
          <a:xfrm>
            <a:off x="685800" y="1091954"/>
            <a:ext cx="7772400" cy="1803599"/>
          </a:xfrm>
          <a:prstGeom prst="rect">
            <a:avLst/>
          </a:prstGeom>
        </p:spPr>
        <p:txBody>
          <a:bodyPr lIns="91425" tIns="91425" rIns="91425" bIns="91425" anchor="b" anchorCtr="0">
            <a:noAutofit/>
          </a:bodyPr>
          <a:lstStyle/>
          <a:p>
            <a:pPr lvl="0" rtl="0">
              <a:lnSpc>
                <a:spcPct val="115000"/>
              </a:lnSpc>
              <a:spcBef>
                <a:spcPts val="0"/>
              </a:spcBef>
              <a:buNone/>
            </a:pPr>
            <a:endParaRPr sz="2400" u="sng" dirty="0">
              <a:highlight>
                <a:srgbClr val="FFFFFF"/>
              </a:highlight>
              <a:latin typeface="Verdana"/>
              <a:ea typeface="Verdana"/>
              <a:cs typeface="Verdana"/>
              <a:sym typeface="Verdana"/>
            </a:endParaRPr>
          </a:p>
          <a:p>
            <a:pPr lvl="0" rtl="0">
              <a:lnSpc>
                <a:spcPct val="115000"/>
              </a:lnSpc>
              <a:spcBef>
                <a:spcPts val="0"/>
              </a:spcBef>
              <a:buNone/>
            </a:pPr>
            <a:endParaRPr sz="2400" u="sng" dirty="0">
              <a:highlight>
                <a:srgbClr val="FFFFFF"/>
              </a:highlight>
              <a:latin typeface="Verdana"/>
              <a:ea typeface="Verdana"/>
              <a:cs typeface="Verdana"/>
              <a:sym typeface="Verdana"/>
            </a:endParaRPr>
          </a:p>
          <a:p>
            <a:pPr lvl="0" rtl="0">
              <a:lnSpc>
                <a:spcPct val="115000"/>
              </a:lnSpc>
              <a:spcBef>
                <a:spcPts val="0"/>
              </a:spcBef>
              <a:buNone/>
            </a:pPr>
            <a:endParaRPr sz="2400" u="sng" dirty="0">
              <a:highlight>
                <a:srgbClr val="FFFFFF"/>
              </a:highlight>
              <a:latin typeface="Verdana"/>
              <a:ea typeface="Verdana"/>
              <a:cs typeface="Verdana"/>
              <a:sym typeface="Verdana"/>
            </a:endParaRPr>
          </a:p>
          <a:p>
            <a:pPr lvl="0" rtl="0">
              <a:lnSpc>
                <a:spcPct val="115000"/>
              </a:lnSpc>
              <a:spcBef>
                <a:spcPts val="0"/>
              </a:spcBef>
              <a:buNone/>
            </a:pPr>
            <a:endParaRPr sz="2400" u="sng" dirty="0">
              <a:highlight>
                <a:srgbClr val="FFFFFF"/>
              </a:highlight>
              <a:latin typeface="Verdana"/>
              <a:ea typeface="Verdana"/>
              <a:cs typeface="Verdana"/>
              <a:sym typeface="Verdana"/>
            </a:endParaRPr>
          </a:p>
          <a:p>
            <a:pPr lvl="0" rtl="0">
              <a:lnSpc>
                <a:spcPct val="115000"/>
              </a:lnSpc>
              <a:spcBef>
                <a:spcPts val="0"/>
              </a:spcBef>
              <a:buNone/>
            </a:pPr>
            <a:endParaRPr sz="2400" u="sng" dirty="0">
              <a:highlight>
                <a:srgbClr val="FFFFFF"/>
              </a:highlight>
              <a:latin typeface="Verdana"/>
              <a:ea typeface="Verdana"/>
              <a:cs typeface="Verdana"/>
              <a:sym typeface="Verdana"/>
            </a:endParaRPr>
          </a:p>
          <a:p>
            <a:pPr lvl="0" rtl="0">
              <a:lnSpc>
                <a:spcPct val="115000"/>
              </a:lnSpc>
              <a:spcBef>
                <a:spcPts val="0"/>
              </a:spcBef>
              <a:buNone/>
            </a:pPr>
            <a:endParaRPr sz="2400" u="sng" dirty="0">
              <a:highlight>
                <a:srgbClr val="FFFFFF"/>
              </a:highlight>
              <a:latin typeface="Verdana"/>
              <a:ea typeface="Verdana"/>
              <a:cs typeface="Verdana"/>
              <a:sym typeface="Verdana"/>
            </a:endParaRPr>
          </a:p>
          <a:p>
            <a:pPr lvl="0" rtl="0">
              <a:lnSpc>
                <a:spcPct val="115000"/>
              </a:lnSpc>
              <a:spcBef>
                <a:spcPts val="0"/>
              </a:spcBef>
              <a:buNone/>
            </a:pPr>
            <a:endParaRPr sz="2400" u="sng" dirty="0">
              <a:highlight>
                <a:srgbClr val="FFFFFF"/>
              </a:highlight>
              <a:latin typeface="Verdana"/>
              <a:ea typeface="Verdana"/>
              <a:cs typeface="Verdana"/>
              <a:sym typeface="Verdana"/>
            </a:endParaRPr>
          </a:p>
          <a:p>
            <a:pPr lvl="0" rtl="0">
              <a:lnSpc>
                <a:spcPct val="115000"/>
              </a:lnSpc>
              <a:spcBef>
                <a:spcPts val="0"/>
              </a:spcBef>
              <a:buNone/>
            </a:pPr>
            <a:endParaRPr sz="2400" u="sng" dirty="0">
              <a:highlight>
                <a:srgbClr val="FFFFFF"/>
              </a:highlight>
              <a:latin typeface="Verdana"/>
              <a:ea typeface="Verdana"/>
              <a:cs typeface="Verdana"/>
              <a:sym typeface="Verdana"/>
            </a:endParaRPr>
          </a:p>
          <a:p>
            <a:pPr lvl="0" rtl="0">
              <a:lnSpc>
                <a:spcPct val="115000"/>
              </a:lnSpc>
              <a:spcBef>
                <a:spcPts val="0"/>
              </a:spcBef>
              <a:buNone/>
            </a:pPr>
            <a:endParaRPr sz="3000" u="sng" dirty="0">
              <a:highlight>
                <a:srgbClr val="FFFFFF"/>
              </a:highlight>
              <a:latin typeface="Verdana"/>
              <a:ea typeface="Verdana"/>
              <a:cs typeface="Verdana"/>
              <a:sym typeface="Verdana"/>
            </a:endParaRPr>
          </a:p>
          <a:p>
            <a:pPr lvl="0" rtl="0">
              <a:lnSpc>
                <a:spcPct val="115000"/>
              </a:lnSpc>
              <a:spcBef>
                <a:spcPts val="0"/>
              </a:spcBef>
              <a:buClr>
                <a:schemeClr val="dk1"/>
              </a:buClr>
              <a:buSzPct val="36666"/>
              <a:buFont typeface="Arial"/>
              <a:buNone/>
            </a:pPr>
            <a:r>
              <a:rPr lang="es" sz="3000" u="sng">
                <a:highlight>
                  <a:srgbClr val="FFFFFF"/>
                </a:highlight>
                <a:latin typeface="Verdana"/>
                <a:ea typeface="Verdana"/>
                <a:cs typeface="Verdana"/>
                <a:sym typeface="Verdana"/>
              </a:rPr>
              <a:t>TRANSNACIONALISMO E INTERNET: EL CASO VASCO</a:t>
            </a:r>
          </a:p>
          <a:p>
            <a:pPr>
              <a:spcBef>
                <a:spcPts val="0"/>
              </a:spcBef>
              <a:buNone/>
            </a:pPr>
            <a:endParaRPr dirty="0"/>
          </a:p>
        </p:txBody>
      </p:sp>
      <p:sp>
        <p:nvSpPr>
          <p:cNvPr id="31" name="Shape 31"/>
          <p:cNvSpPr txBox="1">
            <a:spLocks noGrp="1"/>
          </p:cNvSpPr>
          <p:nvPr>
            <p:ph type="subTitle" idx="1"/>
          </p:nvPr>
        </p:nvSpPr>
        <p:spPr>
          <a:xfrm>
            <a:off x="794200" y="3791678"/>
            <a:ext cx="7772400" cy="784799"/>
          </a:xfrm>
          <a:prstGeom prst="rect">
            <a:avLst/>
          </a:prstGeom>
        </p:spPr>
        <p:txBody>
          <a:bodyPr lIns="91425" tIns="91425" rIns="91425" bIns="91425" anchor="t" anchorCtr="0">
            <a:noAutofit/>
          </a:bodyPr>
          <a:lstStyle/>
          <a:p>
            <a:pPr algn="r" rtl="0">
              <a:spcBef>
                <a:spcPts val="0"/>
              </a:spcBef>
              <a:buNone/>
            </a:pPr>
            <a:r>
              <a:rPr lang="es" sz="1800"/>
              <a:t>Koldo Díaz (Euskal Herriko Unibertsitatea)</a:t>
            </a:r>
          </a:p>
          <a:p>
            <a:pPr algn="r">
              <a:spcBef>
                <a:spcPts val="0"/>
              </a:spcBef>
              <a:buNone/>
            </a:pPr>
            <a:r>
              <a:rPr lang="es" sz="1800"/>
              <a:t>Raphael Tsavkko Garcia(Deusto Unibertsitatea)</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457200" y="483518"/>
            <a:ext cx="8229600" cy="4442331"/>
          </a:xfrm>
        </p:spPr>
        <p:txBody>
          <a:bodyPr/>
          <a:lstStyle/>
          <a:p>
            <a:r>
              <a:rPr lang="pt-BR" dirty="0" smtClean="0"/>
              <a:t>                       </a:t>
            </a:r>
            <a:r>
              <a:rPr lang="pt-BR" sz="2800" dirty="0" err="1" smtClean="0"/>
              <a:t>Nación</a:t>
            </a:r>
            <a:endParaRPr lang="pt-BR" sz="2800" dirty="0" smtClean="0"/>
          </a:p>
          <a:p>
            <a:r>
              <a:rPr lang="pt-BR" sz="2000" dirty="0" smtClean="0"/>
              <a:t>                                    </a:t>
            </a:r>
          </a:p>
          <a:p>
            <a:endParaRPr lang="pt-BR" sz="2000" dirty="0" smtClean="0"/>
          </a:p>
          <a:p>
            <a:r>
              <a:rPr lang="pt-BR" sz="2800" dirty="0" smtClean="0"/>
              <a:t>                 </a:t>
            </a:r>
            <a:r>
              <a:rPr lang="pt-BR" sz="2800" dirty="0" err="1" smtClean="0"/>
              <a:t>Identidad</a:t>
            </a:r>
            <a:r>
              <a:rPr lang="pt-BR" sz="2800" dirty="0" smtClean="0"/>
              <a:t> </a:t>
            </a:r>
            <a:r>
              <a:rPr lang="pt-BR" sz="2800" dirty="0" err="1" smtClean="0"/>
              <a:t>Colectiva</a:t>
            </a:r>
            <a:endParaRPr lang="pt-BR" sz="2800" dirty="0" smtClean="0"/>
          </a:p>
          <a:p>
            <a:r>
              <a:rPr lang="pt-BR" sz="2600" dirty="0" smtClean="0">
                <a:solidFill>
                  <a:srgbClr val="FF0000"/>
                </a:solidFill>
              </a:rPr>
              <a:t>    </a:t>
            </a:r>
          </a:p>
          <a:p>
            <a:r>
              <a:rPr lang="pt-BR" sz="2600" dirty="0" smtClean="0">
                <a:solidFill>
                  <a:srgbClr val="FF0000"/>
                </a:solidFill>
              </a:rPr>
              <a:t>        </a:t>
            </a:r>
            <a:r>
              <a:rPr lang="pt-BR" sz="2600" dirty="0" err="1" smtClean="0">
                <a:solidFill>
                  <a:srgbClr val="FF0000"/>
                </a:solidFill>
              </a:rPr>
              <a:t>Interacción</a:t>
            </a:r>
            <a:r>
              <a:rPr lang="pt-BR" sz="2600" dirty="0" smtClean="0">
                <a:solidFill>
                  <a:srgbClr val="FF0000"/>
                </a:solidFill>
              </a:rPr>
              <a:t>              Relaciones </a:t>
            </a:r>
            <a:r>
              <a:rPr lang="pt-BR" sz="2600" dirty="0" err="1" smtClean="0">
                <a:solidFill>
                  <a:srgbClr val="FF0000"/>
                </a:solidFill>
              </a:rPr>
              <a:t>sociales</a:t>
            </a:r>
            <a:endParaRPr lang="pt-BR" sz="2600" dirty="0" smtClean="0">
              <a:solidFill>
                <a:srgbClr val="FF0000"/>
              </a:solidFill>
            </a:endParaRPr>
          </a:p>
          <a:p>
            <a:endParaRPr lang="pt-BR" sz="2000" dirty="0" smtClean="0"/>
          </a:p>
          <a:p>
            <a:r>
              <a:rPr lang="pt-BR" sz="2800" dirty="0" smtClean="0"/>
              <a:t>             Identidades </a:t>
            </a:r>
            <a:r>
              <a:rPr lang="pt-BR" sz="2800" dirty="0" err="1" smtClean="0"/>
              <a:t>Individuales</a:t>
            </a:r>
            <a:r>
              <a:rPr lang="pt-BR" sz="2800" dirty="0" smtClean="0"/>
              <a:t>  </a:t>
            </a:r>
            <a:r>
              <a:rPr lang="pt-BR" sz="2000" dirty="0" smtClean="0"/>
              <a:t>	</a:t>
            </a:r>
          </a:p>
          <a:p>
            <a:endParaRPr lang="pt-BR" sz="2000" dirty="0" smtClean="0"/>
          </a:p>
          <a:p>
            <a:endParaRPr lang="pt-BR" sz="2000" dirty="0" smtClean="0"/>
          </a:p>
          <a:p>
            <a:endParaRPr lang="pt-BR" sz="2000" dirty="0" smtClean="0"/>
          </a:p>
          <a:p>
            <a:r>
              <a:rPr lang="pt-BR" sz="2000" dirty="0" err="1" smtClean="0"/>
              <a:t>Montserat</a:t>
            </a:r>
            <a:r>
              <a:rPr lang="pt-BR" sz="2000" dirty="0" smtClean="0"/>
              <a:t> </a:t>
            </a:r>
            <a:r>
              <a:rPr lang="pt-BR" sz="2000" dirty="0" err="1" smtClean="0"/>
              <a:t>Guibernau</a:t>
            </a:r>
            <a:endParaRPr lang="pt-BR" sz="2000" dirty="0" smtClean="0"/>
          </a:p>
          <a:p>
            <a:endParaRPr lang="pt-BR" sz="2000" dirty="0" smtClean="0"/>
          </a:p>
          <a:p>
            <a:r>
              <a:rPr lang="pt-BR" sz="2000" dirty="0" smtClean="0"/>
              <a:t> </a:t>
            </a:r>
          </a:p>
          <a:p>
            <a:endParaRPr lang="pt-BR" dirty="0"/>
          </a:p>
        </p:txBody>
      </p:sp>
      <p:sp>
        <p:nvSpPr>
          <p:cNvPr id="4" name="Seta para baixo 3"/>
          <p:cNvSpPr/>
          <p:nvPr/>
        </p:nvSpPr>
        <p:spPr>
          <a:xfrm>
            <a:off x="3419872" y="1059582"/>
            <a:ext cx="21602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Seta para cima e para baixo 7"/>
          <p:cNvSpPr/>
          <p:nvPr/>
        </p:nvSpPr>
        <p:spPr>
          <a:xfrm>
            <a:off x="3347864" y="2139702"/>
            <a:ext cx="432048" cy="93610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457200" y="267494"/>
            <a:ext cx="8579296" cy="4658355"/>
          </a:xfrm>
        </p:spPr>
        <p:txBody>
          <a:bodyPr/>
          <a:lstStyle/>
          <a:p>
            <a:r>
              <a:rPr lang="pt-BR" dirty="0" smtClean="0"/>
              <a:t>                 </a:t>
            </a:r>
            <a:r>
              <a:rPr lang="es-ES_tradnl" dirty="0" smtClean="0"/>
              <a:t>Palabra Oral (Oralidad)</a:t>
            </a:r>
          </a:p>
          <a:p>
            <a:r>
              <a:rPr lang="es-ES_tradnl" sz="2000" dirty="0" smtClean="0"/>
              <a:t>                        </a:t>
            </a:r>
          </a:p>
          <a:p>
            <a:r>
              <a:rPr lang="es-ES_tradnl" sz="2000" dirty="0" smtClean="0">
                <a:solidFill>
                  <a:srgbClr val="FF0000"/>
                </a:solidFill>
              </a:rPr>
              <a:t>                                                             </a:t>
            </a:r>
            <a:r>
              <a:rPr lang="es-ES_tradnl" sz="2000" dirty="0" err="1" smtClean="0">
                <a:solidFill>
                  <a:srgbClr val="FF0000"/>
                </a:solidFill>
              </a:rPr>
              <a:t>Virtualización</a:t>
            </a:r>
            <a:r>
              <a:rPr lang="es-ES_tradnl" sz="2000" dirty="0" smtClean="0">
                <a:solidFill>
                  <a:srgbClr val="FF0000"/>
                </a:solidFill>
              </a:rPr>
              <a:t> (de la </a:t>
            </a:r>
            <a:r>
              <a:rPr lang="es-ES_tradnl" sz="2000" dirty="0" err="1" smtClean="0">
                <a:solidFill>
                  <a:srgbClr val="FF0000"/>
                </a:solidFill>
              </a:rPr>
              <a:t>memória</a:t>
            </a:r>
            <a:r>
              <a:rPr lang="es-ES_tradnl" sz="2000" dirty="0" smtClean="0">
                <a:solidFill>
                  <a:srgbClr val="FF0000"/>
                </a:solidFill>
              </a:rPr>
              <a:t>)</a:t>
            </a:r>
          </a:p>
          <a:p>
            <a:endParaRPr lang="es-ES_tradnl" sz="2000" dirty="0" smtClean="0"/>
          </a:p>
          <a:p>
            <a:r>
              <a:rPr lang="es-ES_tradnl" dirty="0" smtClean="0"/>
              <a:t>                       Palabra Escrita </a:t>
            </a:r>
            <a:r>
              <a:rPr lang="es-ES_tradnl" dirty="0" smtClean="0">
                <a:solidFill>
                  <a:srgbClr val="FF0000"/>
                </a:solidFill>
              </a:rPr>
              <a:t>(Virtual)</a:t>
            </a:r>
          </a:p>
          <a:p>
            <a:r>
              <a:rPr lang="es-ES_tradnl" dirty="0" smtClean="0"/>
              <a:t>REAL</a:t>
            </a:r>
          </a:p>
          <a:p>
            <a:r>
              <a:rPr lang="es-ES_tradnl" sz="2000" dirty="0" smtClean="0"/>
              <a:t>  			   </a:t>
            </a:r>
            <a:r>
              <a:rPr lang="es-ES_tradnl" sz="2000" b="1" dirty="0" smtClean="0"/>
              <a:t>                                    Internet (</a:t>
            </a:r>
            <a:r>
              <a:rPr lang="es-ES_tradnl" sz="1400" b="1" dirty="0" smtClean="0"/>
              <a:t>Comunidades Online)</a:t>
            </a:r>
          </a:p>
          <a:p>
            <a:r>
              <a:rPr lang="es-ES_tradnl" dirty="0" smtClean="0"/>
              <a:t>                                        </a:t>
            </a:r>
            <a:r>
              <a:rPr lang="es-ES_tradnl" sz="2000" dirty="0" smtClean="0">
                <a:solidFill>
                  <a:srgbClr val="FF0000"/>
                </a:solidFill>
              </a:rPr>
              <a:t>Actualización</a:t>
            </a:r>
            <a:endParaRPr lang="es-ES_tradnl" sz="2000" dirty="0" smtClean="0"/>
          </a:p>
          <a:p>
            <a:endParaRPr lang="es-ES_tradnl" dirty="0" smtClean="0"/>
          </a:p>
          <a:p>
            <a:r>
              <a:rPr lang="es-ES_tradnl" dirty="0" smtClean="0"/>
              <a:t>                         Interpretación</a:t>
            </a:r>
          </a:p>
          <a:p>
            <a:r>
              <a:rPr lang="es-ES_tradnl" dirty="0" smtClean="0"/>
              <a:t>                 (de la escrita y símbolos</a:t>
            </a:r>
            <a:r>
              <a:rPr lang="es-ES_tradnl" sz="1500" dirty="0" smtClean="0"/>
              <a:t>)                           Pierre Levy</a:t>
            </a:r>
            <a:endParaRPr lang="pt-BR" sz="1500" dirty="0"/>
          </a:p>
        </p:txBody>
      </p:sp>
      <p:sp>
        <p:nvSpPr>
          <p:cNvPr id="4" name="Seta para baixo 3"/>
          <p:cNvSpPr/>
          <p:nvPr/>
        </p:nvSpPr>
        <p:spPr>
          <a:xfrm>
            <a:off x="3851920" y="915566"/>
            <a:ext cx="792088"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Seta para baixo 4"/>
          <p:cNvSpPr/>
          <p:nvPr/>
        </p:nvSpPr>
        <p:spPr>
          <a:xfrm>
            <a:off x="3779912" y="2355726"/>
            <a:ext cx="1008112" cy="13681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baixo 5"/>
          <p:cNvSpPr/>
          <p:nvPr/>
        </p:nvSpPr>
        <p:spPr>
          <a:xfrm>
            <a:off x="6228184" y="2211710"/>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Seta dobrada 7"/>
          <p:cNvSpPr/>
          <p:nvPr/>
        </p:nvSpPr>
        <p:spPr>
          <a:xfrm rot="10800000">
            <a:off x="5724128" y="3003798"/>
            <a:ext cx="792088" cy="1224136"/>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9" name="Chave esquerda 8"/>
          <p:cNvSpPr/>
          <p:nvPr/>
        </p:nvSpPr>
        <p:spPr>
          <a:xfrm>
            <a:off x="1547664" y="411510"/>
            <a:ext cx="432048" cy="4320480"/>
          </a:xfrm>
          <a:prstGeom prst="leftBrace">
            <a:avLst>
              <a:gd name="adj1" fmla="val 685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457200" y="123478"/>
            <a:ext cx="8579296" cy="4896544"/>
          </a:xfrm>
        </p:spPr>
        <p:txBody>
          <a:bodyPr/>
          <a:lstStyle/>
          <a:p>
            <a:r>
              <a:rPr lang="es-ES_tradnl" dirty="0" smtClean="0">
                <a:solidFill>
                  <a:schemeClr val="tx1"/>
                </a:solidFill>
              </a:rPr>
              <a:t>                               Real</a:t>
            </a:r>
          </a:p>
          <a:p>
            <a:endParaRPr lang="es-ES_tradnl" dirty="0" smtClean="0">
              <a:solidFill>
                <a:schemeClr val="tx1"/>
              </a:solidFill>
            </a:endParaRPr>
          </a:p>
          <a:p>
            <a:endParaRPr lang="es-ES_tradnl" dirty="0" smtClean="0">
              <a:solidFill>
                <a:schemeClr val="tx1"/>
              </a:solidFill>
            </a:endParaRPr>
          </a:p>
          <a:p>
            <a:endParaRPr lang="es-ES_tradnl" dirty="0" smtClean="0">
              <a:solidFill>
                <a:schemeClr val="tx1"/>
              </a:solidFill>
            </a:endParaRPr>
          </a:p>
          <a:p>
            <a:r>
              <a:rPr lang="es-ES_tradnl" dirty="0" smtClean="0">
                <a:solidFill>
                  <a:schemeClr val="tx1"/>
                </a:solidFill>
              </a:rPr>
              <a:t>      Virtual (Probable)    </a:t>
            </a:r>
            <a:r>
              <a:rPr lang="es-ES_tradnl" sz="2000" dirty="0" smtClean="0">
                <a:solidFill>
                  <a:srgbClr val="FF0000"/>
                </a:solidFill>
              </a:rPr>
              <a:t>Dónde se construyen nuevas   </a:t>
            </a:r>
          </a:p>
          <a:p>
            <a:r>
              <a:rPr lang="es-ES_tradnl" sz="2000" dirty="0" smtClean="0">
                <a:solidFill>
                  <a:srgbClr val="FF0000"/>
                </a:solidFill>
              </a:rPr>
              <a:t>                                                          estructuras (sociales) mediadas por </a:t>
            </a:r>
          </a:p>
          <a:p>
            <a:r>
              <a:rPr lang="es-ES_tradnl" sz="2000" dirty="0" smtClean="0">
                <a:solidFill>
                  <a:srgbClr val="FF0000"/>
                </a:solidFill>
              </a:rPr>
              <a:t>                                                          las tecnologías</a:t>
            </a:r>
          </a:p>
          <a:p>
            <a:r>
              <a:rPr lang="es-ES_tradnl" sz="2000" dirty="0" smtClean="0">
                <a:solidFill>
                  <a:srgbClr val="FF0000"/>
                </a:solidFill>
              </a:rPr>
              <a:t>Para Levy y </a:t>
            </a:r>
            <a:r>
              <a:rPr lang="es-ES_tradnl" sz="2000" dirty="0" err="1" smtClean="0">
                <a:solidFill>
                  <a:srgbClr val="FF0000"/>
                </a:solidFill>
              </a:rPr>
              <a:t>Flusser</a:t>
            </a:r>
            <a:r>
              <a:rPr lang="es-ES_tradnl" sz="2000" dirty="0" smtClean="0">
                <a:solidFill>
                  <a:srgbClr val="FF0000"/>
                </a:solidFill>
              </a:rPr>
              <a:t>, el</a:t>
            </a:r>
          </a:p>
          <a:p>
            <a:r>
              <a:rPr lang="es-ES_tradnl" sz="2000" dirty="0" smtClean="0">
                <a:solidFill>
                  <a:srgbClr val="FF0000"/>
                </a:solidFill>
              </a:rPr>
              <a:t>Virtual presuponen un                      </a:t>
            </a:r>
            <a:r>
              <a:rPr lang="es-ES_tradnl" sz="1500" b="1" dirty="0" smtClean="0">
                <a:solidFill>
                  <a:srgbClr val="FF0000"/>
                </a:solidFill>
              </a:rPr>
              <a:t>Ejemplo: Leer un libro es un proceso, el fin es la</a:t>
            </a:r>
          </a:p>
          <a:p>
            <a:r>
              <a:rPr lang="es-ES_tradnl" sz="2000" dirty="0" smtClean="0">
                <a:solidFill>
                  <a:srgbClr val="FF0000"/>
                </a:solidFill>
              </a:rPr>
              <a:t>PROCESO y no un fin</a:t>
            </a:r>
            <a:r>
              <a:rPr lang="es-ES_tradnl" sz="2000" smtClean="0">
                <a:solidFill>
                  <a:srgbClr val="FF0000"/>
                </a:solidFill>
              </a:rPr>
              <a:t>.                     </a:t>
            </a:r>
            <a:r>
              <a:rPr lang="es-ES_tradnl" sz="1500" b="1" dirty="0" smtClean="0">
                <a:solidFill>
                  <a:srgbClr val="FF0000"/>
                </a:solidFill>
              </a:rPr>
              <a:t>comprensión de lo que fue leído</a:t>
            </a:r>
            <a:endParaRPr lang="es-ES_tradnl" b="1" dirty="0" smtClean="0">
              <a:solidFill>
                <a:schemeClr val="tx1"/>
              </a:solidFill>
            </a:endParaRPr>
          </a:p>
          <a:p>
            <a:r>
              <a:rPr lang="es-ES_tradnl" dirty="0" smtClean="0">
                <a:solidFill>
                  <a:schemeClr val="tx1"/>
                </a:solidFill>
              </a:rPr>
              <a:t>                          </a:t>
            </a:r>
          </a:p>
          <a:p>
            <a:r>
              <a:rPr lang="es-ES_tradnl" dirty="0" smtClean="0">
                <a:solidFill>
                  <a:schemeClr val="tx1"/>
                </a:solidFill>
              </a:rPr>
              <a:t>                             Ficcional                             </a:t>
            </a:r>
            <a:r>
              <a:rPr lang="es-ES_tradnl" sz="1500" dirty="0" err="1" smtClean="0">
                <a:solidFill>
                  <a:schemeClr val="tx1"/>
                </a:solidFill>
              </a:rPr>
              <a:t>Flusser</a:t>
            </a:r>
            <a:endParaRPr lang="es-ES_tradnl" sz="1500" dirty="0" smtClean="0">
              <a:solidFill>
                <a:schemeClr val="tx1"/>
              </a:solidFill>
            </a:endParaRPr>
          </a:p>
          <a:p>
            <a:endParaRPr lang="es-ES_tradnl" dirty="0" smtClean="0">
              <a:solidFill>
                <a:srgbClr val="FF0000"/>
              </a:solidFill>
            </a:endParaRPr>
          </a:p>
          <a:p>
            <a:endParaRPr lang="es-ES_tradnl" sz="2000" dirty="0" smtClean="0"/>
          </a:p>
          <a:p>
            <a:r>
              <a:rPr lang="es-ES_tradnl" sz="2000" dirty="0" smtClean="0"/>
              <a:t>			     </a:t>
            </a:r>
            <a:endParaRPr lang="pt-BR" dirty="0"/>
          </a:p>
        </p:txBody>
      </p:sp>
      <p:sp>
        <p:nvSpPr>
          <p:cNvPr id="4" name="Seta para cima e para baixo 3"/>
          <p:cNvSpPr/>
          <p:nvPr/>
        </p:nvSpPr>
        <p:spPr>
          <a:xfrm>
            <a:off x="4139952" y="771550"/>
            <a:ext cx="288032" cy="367240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marL="457200" lvl="0" indent="-228600">
              <a:spcBef>
                <a:spcPts val="0"/>
              </a:spcBef>
              <a:buAutoNum type="arabicPeriod"/>
            </a:pPr>
            <a:r>
              <a:rPr lang="es"/>
              <a:t>Introducción</a:t>
            </a:r>
          </a:p>
        </p:txBody>
      </p:sp>
      <p:sp>
        <p:nvSpPr>
          <p:cNvPr id="37" name="Shape 37"/>
          <p:cNvSpPr txBox="1">
            <a:spLocks noGrp="1"/>
          </p:cNvSpPr>
          <p:nvPr>
            <p:ph type="body" idx="1"/>
          </p:nvPr>
        </p:nvSpPr>
        <p:spPr>
          <a:xfrm>
            <a:off x="457200" y="938575"/>
            <a:ext cx="8229600" cy="4044599"/>
          </a:xfrm>
          <a:prstGeom prst="rect">
            <a:avLst/>
          </a:prstGeom>
        </p:spPr>
        <p:txBody>
          <a:bodyPr lIns="91425" tIns="91425" rIns="91425" bIns="91425" anchor="t" anchorCtr="0">
            <a:noAutofit/>
          </a:bodyPr>
          <a:lstStyle/>
          <a:p>
            <a:pPr marL="457200" lvl="0" indent="-228600" rtl="0">
              <a:spcBef>
                <a:spcPts val="0"/>
              </a:spcBef>
              <a:buSzPct val="100000"/>
            </a:pPr>
            <a:r>
              <a:rPr lang="es" sz="1600"/>
              <a:t>Diaspora: </a:t>
            </a:r>
            <a:r>
              <a:rPr lang="es" sz="1600">
                <a:highlight>
                  <a:srgbClr val="FFFFFF"/>
                </a:highlight>
              </a:rPr>
              <a:t>Se puede definir como la </a:t>
            </a:r>
            <a:r>
              <a:rPr lang="es" sz="1600" i="1">
                <a:highlight>
                  <a:srgbClr val="FFFFFF"/>
                </a:highlight>
              </a:rPr>
              <a:t>"colectividad transnacional, separada por, y entrelazada a través de las fronteras de sus propios y otros estados-nación, manteniendo instituciones culturales y políticas"</a:t>
            </a:r>
            <a:r>
              <a:rPr lang="es" sz="1600">
                <a:highlight>
                  <a:srgbClr val="FFFFFF"/>
                </a:highlight>
              </a:rPr>
              <a:t> (Tötölyan, 1991: 5). También como una población dispersa de su patria, con la memoria colectiva y la idealización o incluso la visión mítica (Safran, 1991) de la patria, así como una fuerte conciencia étnica y de solidaridad con los miembros del grupo (Cohen, 1997) que forman de esta manera una comunidad imaginada (Anderson, 2005), y una exacerbación de rasgos (supuestamente) comunes y ancestrales que se refuerzan periódicamente (Billig, 1995; Renan, 2007).</a:t>
            </a:r>
          </a:p>
          <a:p>
            <a:pPr lvl="0" rtl="0">
              <a:spcBef>
                <a:spcPts val="0"/>
              </a:spcBef>
              <a:buNone/>
            </a:pPr>
            <a:endParaRPr sz="1600" dirty="0">
              <a:highlight>
                <a:srgbClr val="FFFFFF"/>
              </a:highlight>
            </a:endParaRPr>
          </a:p>
          <a:p>
            <a:pPr marL="457200" lvl="0" indent="-228600" rtl="0">
              <a:spcBef>
                <a:spcPts val="0"/>
              </a:spcBef>
              <a:buSzPct val="100000"/>
            </a:pPr>
            <a:r>
              <a:rPr lang="es" sz="1600">
                <a:highlight>
                  <a:srgbClr val="FFFFFF"/>
                </a:highlight>
              </a:rPr>
              <a:t>Diaspora vasca: La comunidad de los vascos étnicos que nacieron o descendieron de los que han nacido en el territorio histórico del País Vasco o Euskal Herria y migraron a otros lugares desde el siglo XV hasta la actualidad. </a:t>
            </a:r>
          </a:p>
          <a:p>
            <a:pPr lvl="0">
              <a:spcBef>
                <a:spcPts val="0"/>
              </a:spcBef>
              <a:buNone/>
            </a:pPr>
            <a:endParaRPr sz="1400" dirty="0">
              <a:highlight>
                <a:srgbClr val="FFFFFF"/>
              </a:highlight>
              <a:latin typeface="Verdana"/>
              <a:ea typeface="Verdana"/>
              <a:cs typeface="Verdana"/>
              <a:sym typeface="Verdana"/>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marL="457200" lvl="0" indent="-228600" rtl="0">
              <a:spcBef>
                <a:spcPts val="0"/>
              </a:spcBef>
              <a:buAutoNum type="arabicPeriod"/>
            </a:pPr>
            <a:r>
              <a:rPr lang="es"/>
              <a:t>Introducción</a:t>
            </a:r>
          </a:p>
        </p:txBody>
      </p:sp>
      <p:sp>
        <p:nvSpPr>
          <p:cNvPr id="43" name="Shape 43"/>
          <p:cNvSpPr txBox="1">
            <a:spLocks noGrp="1"/>
          </p:cNvSpPr>
          <p:nvPr>
            <p:ph type="body" idx="1"/>
          </p:nvPr>
        </p:nvSpPr>
        <p:spPr>
          <a:xfrm>
            <a:off x="457200" y="938575"/>
            <a:ext cx="8229600" cy="4044599"/>
          </a:xfrm>
          <a:prstGeom prst="rect">
            <a:avLst/>
          </a:prstGeom>
        </p:spPr>
        <p:txBody>
          <a:bodyPr lIns="91425" tIns="91425" rIns="91425" bIns="91425" anchor="t" anchorCtr="0">
            <a:noAutofit/>
          </a:bodyPr>
          <a:lstStyle/>
          <a:p>
            <a:pPr marL="457200" lvl="0" indent="-228600" rtl="0">
              <a:spcBef>
                <a:spcPts val="0"/>
              </a:spcBef>
              <a:buSzPct val="100000"/>
            </a:pPr>
            <a:r>
              <a:rPr lang="es" sz="1800"/>
              <a:t>Identidad Diasporica: </a:t>
            </a:r>
            <a:r>
              <a:rPr lang="es" sz="1800">
                <a:highlight>
                  <a:srgbClr val="FFFFFF"/>
                </a:highlight>
              </a:rPr>
              <a:t>Los vascos de la diáspora se ven a sí mismos como un grupo, una nación, formando una diáspora y con una identidad diaspórica (Totoricaguena, 2004; Oiarzabal, 2013) que sintetiza o combina tanto la identidad vasca cuanto la identidad del país de acogida de una manera transnacional (Vertovec, 1999).</a:t>
            </a:r>
          </a:p>
          <a:p>
            <a:pPr lvl="0" rtl="0">
              <a:spcBef>
                <a:spcPts val="0"/>
              </a:spcBef>
              <a:buNone/>
            </a:pPr>
            <a:endParaRPr sz="1800" dirty="0">
              <a:highlight>
                <a:srgbClr val="FFFFFF"/>
              </a:highlight>
            </a:endParaRPr>
          </a:p>
          <a:p>
            <a:pPr marL="457200" lvl="0" indent="-228600" rtl="0">
              <a:spcBef>
                <a:spcPts val="0"/>
              </a:spcBef>
              <a:buSzPct val="100000"/>
            </a:pPr>
            <a:r>
              <a:rPr lang="es" sz="1800">
                <a:highlight>
                  <a:srgbClr val="FFFFFF"/>
                </a:highlight>
              </a:rPr>
              <a:t>La identidad diaspórica vasca es una (re)configuración tanto de la patria -</a:t>
            </a:r>
            <a:r>
              <a:rPr lang="es" sz="1800" i="1">
                <a:highlight>
                  <a:srgbClr val="FFFFFF"/>
                </a:highlight>
              </a:rPr>
              <a:t>"lazos ancestrales, las relaciones de parentesco, la lengua común de comunicación, los recuerdos históricos e imaginarios y creencias religiosas"</a:t>
            </a:r>
            <a:r>
              <a:rPr lang="es" sz="1800">
                <a:highlight>
                  <a:srgbClr val="FFFFFF"/>
                </a:highlight>
              </a:rPr>
              <a:t> (Gautam, 2013: 7) - y la identidad del país de acogida: del ideal de ser vasco, además de ser un miembro de la sociedad de acogida. Es la idea de la integración, pero no de la pérdida de su cultura, de tener conciencias múltiples o transnacional (Sorensen, 1995).</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s" sz="3200"/>
              <a:t>2. BLOGS: Internet como Herramienta. </a:t>
            </a:r>
          </a:p>
        </p:txBody>
      </p:sp>
      <p:sp>
        <p:nvSpPr>
          <p:cNvPr id="49" name="Shape 49"/>
          <p:cNvSpPr txBox="1">
            <a:spLocks noGrp="1"/>
          </p:cNvSpPr>
          <p:nvPr>
            <p:ph type="body" idx="1"/>
          </p:nvPr>
        </p:nvSpPr>
        <p:spPr>
          <a:xfrm>
            <a:off x="457200" y="982550"/>
            <a:ext cx="8229600" cy="3943199"/>
          </a:xfrm>
          <a:prstGeom prst="rect">
            <a:avLst/>
          </a:prstGeom>
          <a:ln w="9525" cap="flat" cmpd="sng">
            <a:solidFill>
              <a:srgbClr val="000000"/>
            </a:solidFill>
            <a:prstDash val="solid"/>
            <a:round/>
            <a:headEnd type="none" w="med" len="med"/>
            <a:tailEnd type="none" w="med" len="med"/>
          </a:ln>
        </p:spPr>
        <p:txBody>
          <a:bodyPr lIns="91425" tIns="91425" rIns="91425" bIns="91425" anchor="t" anchorCtr="0">
            <a:noAutofit/>
          </a:bodyPr>
          <a:lstStyle/>
          <a:p>
            <a:pPr marL="457200" lvl="0" indent="-228600" algn="just" rtl="0">
              <a:spcBef>
                <a:spcPts val="0"/>
              </a:spcBef>
              <a:buSzPct val="100000"/>
            </a:pPr>
            <a:r>
              <a:rPr lang="es" sz="2000">
                <a:highlight>
                  <a:srgbClr val="FFFFFF"/>
                </a:highlight>
              </a:rPr>
              <a:t>Los blogs, como también las redes sociales online, son un campo propicio para analizar el contacto entre individuos de una comunidad. </a:t>
            </a:r>
          </a:p>
          <a:p>
            <a:pPr marL="457200" lvl="0" indent="-228600" algn="just" rtl="0">
              <a:spcBef>
                <a:spcPts val="0"/>
              </a:spcBef>
              <a:buSzPct val="100000"/>
            </a:pPr>
            <a:r>
              <a:rPr lang="es" sz="2000">
                <a:highlight>
                  <a:srgbClr val="FFFFFF"/>
                </a:highlight>
              </a:rPr>
              <a:t>Vemos en el caso vasco un uso amplio y extenso de estas plataformas online como forma de contacto y de formación de vínculos (Tsavkko, 2012</a:t>
            </a:r>
            <a:r>
              <a:rPr lang="es" sz="2000">
                <a:solidFill>
                  <a:srgbClr val="404040"/>
                </a:solidFill>
                <a:highlight>
                  <a:srgbClr val="FFFFFF"/>
                </a:highlight>
              </a:rPr>
              <a:t>)</a:t>
            </a:r>
            <a:r>
              <a:rPr lang="es" sz="2000">
                <a:highlight>
                  <a:srgbClr val="FFFFFF"/>
                </a:highlight>
              </a:rPr>
              <a:t>. </a:t>
            </a:r>
          </a:p>
          <a:p>
            <a:pPr marL="457200" lvl="0" indent="-228600" algn="just" rtl="0">
              <a:spcBef>
                <a:spcPts val="0"/>
              </a:spcBef>
              <a:buSzPct val="100000"/>
            </a:pPr>
            <a:r>
              <a:rPr lang="es" sz="2000">
                <a:highlight>
                  <a:srgbClr val="FFFFFF"/>
                </a:highlight>
              </a:rPr>
              <a:t>A las relaciones cara a cara se añaden las relaciones en línea, lo que presupone una cierta alteración en la lógica tradicional, pues se amplía el alcance y prácticamente se eliminan las fronteras y las barreras del tiempo y espacio.</a:t>
            </a:r>
          </a:p>
          <a:p>
            <a:pPr lvl="0" algn="just" rtl="0">
              <a:lnSpc>
                <a:spcPct val="100000"/>
              </a:lnSpc>
              <a:spcBef>
                <a:spcPts val="0"/>
              </a:spcBef>
              <a:buNone/>
            </a:pPr>
            <a:endParaRPr sz="2000" dirty="0">
              <a:highlight>
                <a:srgbClr val="FFFFFF"/>
              </a:highlight>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s" sz="3200"/>
              <a:t>2. BLOGS: Internet como Herramienta. </a:t>
            </a:r>
          </a:p>
        </p:txBody>
      </p:sp>
      <p:sp>
        <p:nvSpPr>
          <p:cNvPr id="55" name="Shape 55"/>
          <p:cNvSpPr txBox="1">
            <a:spLocks noGrp="1"/>
          </p:cNvSpPr>
          <p:nvPr>
            <p:ph type="body" idx="1"/>
          </p:nvPr>
        </p:nvSpPr>
        <p:spPr>
          <a:xfrm>
            <a:off x="457200" y="1200150"/>
            <a:ext cx="8229600" cy="3725699"/>
          </a:xfrm>
          <a:prstGeom prst="rect">
            <a:avLst/>
          </a:prstGeom>
          <a:ln w="9525" cap="flat" cmpd="sng">
            <a:solidFill>
              <a:srgbClr val="000000"/>
            </a:solidFill>
            <a:prstDash val="solid"/>
            <a:round/>
            <a:headEnd type="none" w="med" len="med"/>
            <a:tailEnd type="none" w="med" len="med"/>
          </a:ln>
        </p:spPr>
        <p:txBody>
          <a:bodyPr lIns="91425" tIns="91425" rIns="91425" bIns="91425" anchor="ctr" anchorCtr="0">
            <a:noAutofit/>
          </a:bodyPr>
          <a:lstStyle/>
          <a:p>
            <a:pPr marL="457200" lvl="0" indent="-228600" algn="just" rtl="0">
              <a:spcBef>
                <a:spcPts val="0"/>
              </a:spcBef>
              <a:buSzPct val="100000"/>
            </a:pPr>
            <a:r>
              <a:rPr lang="es" sz="2000">
                <a:highlight>
                  <a:srgbClr val="FFFFFF"/>
                </a:highlight>
              </a:rPr>
              <a:t>Acceder a las redes sociales online o blogs -&gt; Sumergir  en un ambiente cargado de símbolos y un locus de convivencia.</a:t>
            </a:r>
          </a:p>
          <a:p>
            <a:pPr marL="457200" lvl="0" indent="-228600" algn="just" rtl="0">
              <a:spcBef>
                <a:spcPts val="0"/>
              </a:spcBef>
              <a:buSzPct val="100000"/>
            </a:pPr>
            <a:r>
              <a:rPr lang="es" sz="2000">
                <a:highlight>
                  <a:srgbClr val="FFFFFF"/>
                </a:highlight>
              </a:rPr>
              <a:t>En línea: Vinculación más fuerte, lazos que acaban siendo formados entre éste y los otros individuos que comparten estos mismos símbolos</a:t>
            </a:r>
          </a:p>
          <a:p>
            <a:pPr marL="457200" lvl="0" indent="-228600" algn="just" rtl="0">
              <a:spcBef>
                <a:spcPts val="0"/>
              </a:spcBef>
              <a:buSzPct val="100000"/>
            </a:pPr>
            <a:r>
              <a:rPr lang="es" sz="2000">
                <a:highlight>
                  <a:srgbClr val="FFFFFF"/>
                </a:highlight>
              </a:rPr>
              <a:t>Individuos que comparten los mismos símbolos, con diferentes intensidades, tienden a conectarse y a crear enlaces en ambientes virtuales y a vincularse </a:t>
            </a:r>
          </a:p>
          <a:p>
            <a:pPr marL="457200" lvl="0" indent="-228600" algn="just" rtl="0">
              <a:spcBef>
                <a:spcPts val="0"/>
              </a:spcBef>
              <a:buSzPct val="100000"/>
            </a:pPr>
            <a:r>
              <a:rPr lang="es" sz="2000">
                <a:highlight>
                  <a:srgbClr val="FFFFFF"/>
                </a:highlight>
              </a:rPr>
              <a:t>Interacción online basada en (intercambio de) enlaces, en comentarios en otros blogs o en su propio blog, en conversaciones que se derraman hacia comunidades como Facebook y las conversaciones a través de correo electrónico.</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s" sz="3200"/>
              <a:t>2. BLOGS: Internet como Herramienta. </a:t>
            </a:r>
          </a:p>
        </p:txBody>
      </p:sp>
      <p:sp>
        <p:nvSpPr>
          <p:cNvPr id="61" name="Shape 61"/>
          <p:cNvSpPr txBox="1">
            <a:spLocks noGrp="1"/>
          </p:cNvSpPr>
          <p:nvPr>
            <p:ph type="body" idx="1"/>
          </p:nvPr>
        </p:nvSpPr>
        <p:spPr>
          <a:xfrm>
            <a:off x="457200" y="1200150"/>
            <a:ext cx="8229600" cy="3725699"/>
          </a:xfrm>
          <a:prstGeom prst="rect">
            <a:avLst/>
          </a:prstGeom>
          <a:ln w="9525" cap="flat" cmpd="sng">
            <a:solidFill>
              <a:srgbClr val="000000"/>
            </a:solidFill>
            <a:prstDash val="solid"/>
            <a:round/>
            <a:headEnd type="none" w="med" len="med"/>
            <a:tailEnd type="none" w="med" len="med"/>
          </a:ln>
        </p:spPr>
        <p:txBody>
          <a:bodyPr lIns="91425" tIns="91425" rIns="91425" bIns="91425" anchor="t" anchorCtr="0">
            <a:noAutofit/>
          </a:bodyPr>
          <a:lstStyle/>
          <a:p>
            <a:pPr marL="457200" lvl="0" indent="-228600" algn="just" rtl="0">
              <a:spcBef>
                <a:spcPts val="0"/>
              </a:spcBef>
              <a:buSzPct val="100000"/>
            </a:pPr>
            <a:r>
              <a:rPr lang="es" sz="2000">
                <a:highlight>
                  <a:srgbClr val="FFFFFF"/>
                </a:highlight>
              </a:rPr>
              <a:t>A través de los enlaces o links, de la interacción entre los actores que forman lazos sociales y vínculos y una red propia comunicacional</a:t>
            </a:r>
          </a:p>
          <a:p>
            <a:pPr marL="457200" lvl="0" indent="-228600" algn="just" rtl="0">
              <a:spcBef>
                <a:spcPts val="0"/>
              </a:spcBef>
              <a:buSzPct val="100000"/>
            </a:pPr>
            <a:r>
              <a:rPr lang="es" sz="2000">
                <a:highlight>
                  <a:srgbClr val="FFFFFF"/>
                </a:highlight>
              </a:rPr>
              <a:t>Los blogs son una representación en línea de la comunidad imaginada (Anderson, 2005).</a:t>
            </a:r>
          </a:p>
          <a:p>
            <a:pPr marL="457200" lvl="0" indent="-228600" algn="just" rtl="0">
              <a:spcBef>
                <a:spcPts val="0"/>
              </a:spcBef>
              <a:buSzPct val="100000"/>
            </a:pPr>
            <a:r>
              <a:rPr lang="es" sz="2000">
                <a:highlight>
                  <a:srgbClr val="FFFFFF"/>
                </a:highlight>
              </a:rPr>
              <a:t>Aun consciente de que el sentimiento de pertenencia de un grupo a un colectivo se produce cuando éste se reconoce y es reconocido como una comunidad, entendemos que Internet promueve un "tiempo compartido": permite una aproximación de los actos y actores que no tiene porqué ser necesariamente ligado por lazos étnicos, culturales y nacionales (Anderson, 2005).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s" sz="3200"/>
              <a:t>3. FACEBOOK: Internet como espacio</a:t>
            </a:r>
          </a:p>
        </p:txBody>
      </p:sp>
      <p:sp>
        <p:nvSpPr>
          <p:cNvPr id="67" name="Shape 6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228600" rtl="0">
              <a:spcBef>
                <a:spcPts val="0"/>
              </a:spcBef>
            </a:pPr>
            <a:r>
              <a:rPr lang="es"/>
              <a:t>“Nork - Nori - Non”: construcción identidad vasca reflexiva, relacional, contextual </a:t>
            </a:r>
          </a:p>
          <a:p>
            <a:pPr rtl="0">
              <a:spcBef>
                <a:spcPts val="0"/>
              </a:spcBef>
              <a:buNone/>
            </a:pPr>
            <a:endParaRPr dirty="0"/>
          </a:p>
          <a:p>
            <a:pPr marL="546100" marR="533400" lvl="0" indent="0" algn="just" rtl="0">
              <a:lnSpc>
                <a:spcPct val="150000"/>
              </a:lnSpc>
              <a:spcBef>
                <a:spcPts val="0"/>
              </a:spcBef>
              <a:buClr>
                <a:schemeClr val="dk1"/>
              </a:buClr>
              <a:buSzPct val="91666"/>
              <a:buFont typeface="Arial"/>
              <a:buNone/>
            </a:pPr>
            <a:r>
              <a:rPr lang="es" sz="1200">
                <a:highlight>
                  <a:srgbClr val="FFFFFF"/>
                </a:highlight>
                <a:latin typeface="Verdana"/>
                <a:ea typeface="Verdana"/>
                <a:cs typeface="Verdana"/>
                <a:sym typeface="Verdana"/>
              </a:rPr>
              <a:t>“No tengo ganas, no… ¡Si a cada persona le tengo que explicar de dónde soy! Hay gente que va a saco y con esas personas pierdes el tiempo (…) ¡Jo! Cuántas veces he dicho </a:t>
            </a:r>
            <a:r>
              <a:rPr lang="es" sz="1200" i="1">
                <a:highlight>
                  <a:srgbClr val="FFFFFF"/>
                </a:highlight>
                <a:latin typeface="Verdana"/>
                <a:ea typeface="Verdana"/>
                <a:cs typeface="Verdana"/>
                <a:sym typeface="Verdana"/>
              </a:rPr>
              <a:t>“¿Yo? De Islandia”</a:t>
            </a:r>
            <a:r>
              <a:rPr lang="es" sz="1200">
                <a:highlight>
                  <a:srgbClr val="FFFFFF"/>
                </a:highlight>
                <a:latin typeface="Verdana"/>
                <a:ea typeface="Verdana"/>
                <a:cs typeface="Verdana"/>
                <a:sym typeface="Verdana"/>
              </a:rPr>
              <a:t> ¡Mucho más fácil! </a:t>
            </a:r>
            <a:r>
              <a:rPr lang="es" sz="1200" i="1">
                <a:highlight>
                  <a:srgbClr val="FFFFFF"/>
                </a:highlight>
                <a:latin typeface="Verdana"/>
                <a:ea typeface="Verdana"/>
                <a:cs typeface="Verdana"/>
                <a:sym typeface="Verdana"/>
              </a:rPr>
              <a:t>“¿De dónde? Islandia ¿Ah? ¡Ah! ¡Ala toma!”</a:t>
            </a:r>
            <a:r>
              <a:rPr lang="es" sz="1200">
                <a:highlight>
                  <a:srgbClr val="FFFFFF"/>
                </a:highlight>
                <a:latin typeface="Verdana"/>
                <a:ea typeface="Verdana"/>
                <a:cs typeface="Verdana"/>
                <a:sym typeface="Verdana"/>
              </a:rPr>
              <a:t>.</a:t>
            </a:r>
          </a:p>
          <a:p>
            <a:pPr marL="546100" marR="533400" lvl="0" indent="0" algn="just" rtl="0">
              <a:lnSpc>
                <a:spcPct val="150000"/>
              </a:lnSpc>
              <a:spcBef>
                <a:spcPts val="0"/>
              </a:spcBef>
              <a:buClr>
                <a:schemeClr val="dk1"/>
              </a:buClr>
              <a:buSzPct val="91666"/>
              <a:buFont typeface="Arial"/>
              <a:buNone/>
            </a:pPr>
            <a:r>
              <a:rPr lang="es" sz="1200">
                <a:highlight>
                  <a:srgbClr val="FFFFFF"/>
                </a:highlight>
                <a:latin typeface="Verdana"/>
                <a:ea typeface="Verdana"/>
                <a:cs typeface="Verdana"/>
                <a:sym typeface="Verdana"/>
              </a:rPr>
              <a:t>(Risas)</a:t>
            </a:r>
          </a:p>
          <a:p>
            <a:pPr marL="457200" lvl="0" indent="0" rtl="0">
              <a:lnSpc>
                <a:spcPct val="115000"/>
              </a:lnSpc>
              <a:spcBef>
                <a:spcPts val="0"/>
              </a:spcBef>
              <a:buNone/>
            </a:pPr>
            <a:r>
              <a:rPr lang="es" sz="1200" i="1">
                <a:highlight>
                  <a:srgbClr val="FFFFFF"/>
                </a:highlight>
                <a:latin typeface="Verdana"/>
                <a:ea typeface="Verdana"/>
                <a:cs typeface="Verdana"/>
                <a:sym typeface="Verdana"/>
              </a:rPr>
              <a:t>“¿Qué sabes sobre Islandia? ¡No conoces ni el idioma, listo!”</a:t>
            </a:r>
            <a:r>
              <a:rPr lang="es" sz="1200">
                <a:highlight>
                  <a:srgbClr val="FFFFFF"/>
                </a:highlight>
                <a:latin typeface="Verdana"/>
                <a:ea typeface="Verdana"/>
                <a:cs typeface="Verdana"/>
                <a:sym typeface="Verdana"/>
              </a:rPr>
              <a:t> Es que ya estoy hasta la coronilla (…) Entonces dices “Soy de Islandia”. Así que mira, soy de Islandia y listo</a:t>
            </a:r>
            <a:r>
              <a:rPr lang="es" sz="1200" i="1">
                <a:highlight>
                  <a:srgbClr val="FFFFFF"/>
                </a:highlight>
                <a:latin typeface="Verdana"/>
                <a:ea typeface="Verdana"/>
                <a:cs typeface="Verdana"/>
                <a:sym typeface="Verdana"/>
              </a:rPr>
              <a:t>”</a:t>
            </a:r>
            <a:r>
              <a:rPr lang="es" sz="1200">
                <a:highlight>
                  <a:srgbClr val="FFFFFF"/>
                </a:highlight>
                <a:latin typeface="Verdana"/>
                <a:ea typeface="Verdana"/>
                <a:cs typeface="Verdana"/>
                <a:sym typeface="Verdana"/>
              </a:rPr>
              <a:t>.  </a:t>
            </a:r>
          </a:p>
          <a:p>
            <a:pPr marL="457200" lvl="0" indent="0" rtl="0">
              <a:lnSpc>
                <a:spcPct val="115000"/>
              </a:lnSpc>
              <a:spcBef>
                <a:spcPts val="0"/>
              </a:spcBef>
              <a:buNone/>
            </a:pPr>
            <a:endParaRPr sz="1200" dirty="0">
              <a:highlight>
                <a:srgbClr val="FFFFFF"/>
              </a:highlight>
              <a:latin typeface="Verdana"/>
              <a:ea typeface="Verdana"/>
              <a:cs typeface="Verdana"/>
              <a:sym typeface="Verdana"/>
            </a:endParaRPr>
          </a:p>
          <a:p>
            <a:pPr marL="546100" marR="533400" lvl="0" indent="0" algn="r" rtl="0">
              <a:lnSpc>
                <a:spcPct val="150000"/>
              </a:lnSpc>
              <a:spcBef>
                <a:spcPts val="0"/>
              </a:spcBef>
              <a:buNone/>
            </a:pPr>
            <a:r>
              <a:rPr lang="es" sz="800">
                <a:highlight>
                  <a:srgbClr val="FFFFFF"/>
                </a:highlight>
                <a:latin typeface="Verdana"/>
                <a:ea typeface="Verdana"/>
                <a:cs typeface="Verdana"/>
                <a:sym typeface="Verdana"/>
              </a:rPr>
              <a:t>Nahia, 2011</a:t>
            </a:r>
          </a:p>
          <a:p>
            <a:pPr marL="457200" lvl="0" indent="0" rtl="0">
              <a:lnSpc>
                <a:spcPct val="115000"/>
              </a:lnSpc>
              <a:spcBef>
                <a:spcPts val="0"/>
              </a:spcBef>
              <a:buClr>
                <a:schemeClr val="dk1"/>
              </a:buClr>
              <a:buSzPct val="91666"/>
              <a:buFont typeface="Arial"/>
              <a:buNone/>
            </a:pPr>
            <a:r>
              <a:rPr lang="es" sz="1200">
                <a:highlight>
                  <a:srgbClr val="FFFFFF"/>
                </a:highlight>
                <a:latin typeface="Verdana"/>
                <a:ea typeface="Verdana"/>
                <a:cs typeface="Verdana"/>
                <a:sym typeface="Verdana"/>
              </a:rPr>
              <a:t>	</a:t>
            </a:r>
          </a:p>
          <a:p>
            <a:pPr lvl="0">
              <a:spcBef>
                <a:spcPts val="0"/>
              </a:spcBef>
              <a:buNone/>
            </a:pPr>
            <a:endParaRPr dirty="0"/>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s" sz="3200"/>
              <a:t>3. Facebook: Internet como espacio (II)</a:t>
            </a:r>
          </a:p>
        </p:txBody>
      </p:sp>
      <p:sp>
        <p:nvSpPr>
          <p:cNvPr id="73" name="Shape 7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0" marR="0" lvl="0" indent="0" algn="just" rtl="0">
              <a:lnSpc>
                <a:spcPct val="150000"/>
              </a:lnSpc>
              <a:spcBef>
                <a:spcPts val="0"/>
              </a:spcBef>
              <a:buNone/>
            </a:pPr>
            <a:r>
              <a:rPr lang="es" sz="1000" i="1">
                <a:highlight>
                  <a:srgbClr val="FFFFFF"/>
                </a:highlight>
                <a:latin typeface="Verdana"/>
                <a:ea typeface="Verdana"/>
                <a:cs typeface="Verdana"/>
                <a:sym typeface="Verdana"/>
              </a:rPr>
              <a:t>    </a:t>
            </a:r>
          </a:p>
          <a:p>
            <a:pPr marL="0" marR="0" lvl="0" indent="0" algn="just" rtl="0">
              <a:lnSpc>
                <a:spcPct val="150000"/>
              </a:lnSpc>
              <a:spcBef>
                <a:spcPts val="0"/>
              </a:spcBef>
              <a:buNone/>
            </a:pPr>
            <a:r>
              <a:rPr lang="es" sz="1000" i="1">
                <a:highlight>
                  <a:srgbClr val="FFFFFF"/>
                </a:highlight>
                <a:latin typeface="Verdana"/>
                <a:ea typeface="Verdana"/>
                <a:cs typeface="Verdana"/>
                <a:sym typeface="Verdana"/>
              </a:rPr>
              <a:t>    “Ahí </a:t>
            </a:r>
            <a:r>
              <a:rPr lang="es" sz="1000">
                <a:highlight>
                  <a:srgbClr val="FFFFFF"/>
                </a:highlight>
                <a:latin typeface="Verdana"/>
                <a:ea typeface="Verdana"/>
                <a:cs typeface="Verdana"/>
                <a:sym typeface="Verdana"/>
              </a:rPr>
              <a:t>(en Facebook)</a:t>
            </a:r>
            <a:r>
              <a:rPr lang="es" sz="1000" i="1">
                <a:highlight>
                  <a:srgbClr val="FFFFFF"/>
                </a:highlight>
                <a:latin typeface="Verdana"/>
                <a:ea typeface="Verdana"/>
                <a:cs typeface="Verdana"/>
                <a:sym typeface="Verdana"/>
              </a:rPr>
              <a:t> se reflejan los cambios de mi contenido, </a:t>
            </a:r>
          </a:p>
          <a:p>
            <a:pPr marL="0" marR="0" lvl="0" indent="0" algn="just" rtl="0">
              <a:lnSpc>
                <a:spcPct val="150000"/>
              </a:lnSpc>
              <a:spcBef>
                <a:spcPts val="0"/>
              </a:spcBef>
              <a:buNone/>
            </a:pPr>
            <a:r>
              <a:rPr lang="es" sz="1000" i="1">
                <a:highlight>
                  <a:srgbClr val="FFFFFF"/>
                </a:highlight>
                <a:latin typeface="Verdana"/>
                <a:ea typeface="Verdana"/>
                <a:cs typeface="Verdana"/>
                <a:sym typeface="Verdana"/>
              </a:rPr>
              <a:t>    mis cambios personales y los cambios respecto al País Vasco </a:t>
            </a:r>
            <a:r>
              <a:rPr lang="es" sz="1000">
                <a:highlight>
                  <a:srgbClr val="FFFFFF"/>
                </a:highlight>
                <a:latin typeface="Verdana"/>
                <a:ea typeface="Verdana"/>
                <a:cs typeface="Verdana"/>
                <a:sym typeface="Verdana"/>
              </a:rPr>
              <a:t>(…) </a:t>
            </a:r>
          </a:p>
          <a:p>
            <a:pPr marL="0" marR="0" lvl="0" indent="0" algn="just" rtl="0">
              <a:lnSpc>
                <a:spcPct val="150000"/>
              </a:lnSpc>
              <a:spcBef>
                <a:spcPts val="0"/>
              </a:spcBef>
              <a:buNone/>
            </a:pPr>
            <a:r>
              <a:rPr lang="es" sz="1000" i="1">
                <a:highlight>
                  <a:srgbClr val="FFFFFF"/>
                </a:highlight>
                <a:latin typeface="Verdana"/>
                <a:ea typeface="Verdana"/>
                <a:cs typeface="Verdana"/>
                <a:sym typeface="Verdana"/>
              </a:rPr>
              <a:t>     al cambiar mi manera de pensar, mis prácticas respecto al País Vasco</a:t>
            </a:r>
          </a:p>
          <a:p>
            <a:pPr marL="0" marR="0" lvl="0" indent="0" algn="just" rtl="0">
              <a:lnSpc>
                <a:spcPct val="150000"/>
              </a:lnSpc>
              <a:spcBef>
                <a:spcPts val="0"/>
              </a:spcBef>
              <a:buNone/>
            </a:pPr>
            <a:r>
              <a:rPr lang="es" sz="1000" i="1">
                <a:highlight>
                  <a:srgbClr val="FFFFFF"/>
                </a:highlight>
                <a:latin typeface="Verdana"/>
                <a:ea typeface="Verdana"/>
                <a:cs typeface="Verdana"/>
                <a:sym typeface="Verdana"/>
              </a:rPr>
              <a:t>     y Facebook han cambiado”</a:t>
            </a:r>
            <a:r>
              <a:rPr lang="es" sz="1000">
                <a:highlight>
                  <a:srgbClr val="FFFFFF"/>
                </a:highlight>
                <a:latin typeface="Verdana"/>
                <a:ea typeface="Verdana"/>
                <a:cs typeface="Verdana"/>
                <a:sym typeface="Verdana"/>
              </a:rPr>
              <a:t> </a:t>
            </a:r>
          </a:p>
          <a:p>
            <a:pPr marL="2108200" marR="0" lvl="0" indent="177800" algn="just" rtl="0">
              <a:lnSpc>
                <a:spcPct val="150000"/>
              </a:lnSpc>
              <a:spcBef>
                <a:spcPts val="0"/>
              </a:spcBef>
              <a:buNone/>
            </a:pPr>
            <a:r>
              <a:rPr lang="es" sz="1000">
                <a:highlight>
                  <a:srgbClr val="FFFFFF"/>
                </a:highlight>
                <a:latin typeface="Verdana"/>
                <a:ea typeface="Verdana"/>
                <a:cs typeface="Verdana"/>
                <a:sym typeface="Verdana"/>
              </a:rPr>
              <a:t>(Julen, 2012).</a:t>
            </a:r>
          </a:p>
          <a:p>
            <a:pPr marL="2108200" marR="0" lvl="0" indent="0" algn="just" rtl="0">
              <a:lnSpc>
                <a:spcPct val="150000"/>
              </a:lnSpc>
              <a:spcBef>
                <a:spcPts val="0"/>
              </a:spcBef>
              <a:buClr>
                <a:schemeClr val="dk1"/>
              </a:buClr>
              <a:buFont typeface="Arial"/>
              <a:buNone/>
            </a:pPr>
            <a:endParaRPr sz="1000" dirty="0">
              <a:highlight>
                <a:srgbClr val="FFFFFF"/>
              </a:highlight>
              <a:latin typeface="Verdana"/>
              <a:ea typeface="Verdana"/>
              <a:cs typeface="Verdana"/>
              <a:sym typeface="Verdana"/>
            </a:endParaRPr>
          </a:p>
          <a:p>
            <a:pPr marL="457200" lvl="0" indent="-228600" rtl="0">
              <a:spcBef>
                <a:spcPts val="0"/>
              </a:spcBef>
              <a:buSzPct val="100000"/>
            </a:pPr>
            <a:r>
              <a:rPr lang="es" sz="2200"/>
              <a:t>País Digital: (Territorio)</a:t>
            </a:r>
          </a:p>
          <a:p>
            <a:pPr marL="914400" lvl="1" indent="-228600" rtl="0">
              <a:spcBef>
                <a:spcPts val="0"/>
              </a:spcBef>
              <a:buSzPct val="100000"/>
            </a:pPr>
            <a:r>
              <a:rPr lang="es" sz="2200"/>
              <a:t>Mapa: geografía, administración.</a:t>
            </a:r>
          </a:p>
          <a:p>
            <a:pPr marL="914400" lvl="1" indent="-228600">
              <a:spcBef>
                <a:spcPts val="0"/>
              </a:spcBef>
              <a:buSzPct val="100000"/>
            </a:pPr>
            <a:r>
              <a:rPr lang="es" sz="2200"/>
              <a:t>Nube: símbolos, relaciones sociales.</a:t>
            </a:r>
          </a:p>
        </p:txBody>
      </p:sp>
      <p:pic>
        <p:nvPicPr>
          <p:cNvPr id="74" name="Shape 74"/>
          <p:cNvPicPr preferRelativeResize="0"/>
          <p:nvPr/>
        </p:nvPicPr>
        <p:blipFill>
          <a:blip r:embed="rId3">
            <a:alphaModFix/>
          </a:blip>
          <a:stretch>
            <a:fillRect/>
          </a:stretch>
        </p:blipFill>
        <p:spPr>
          <a:xfrm>
            <a:off x="6178100" y="1114425"/>
            <a:ext cx="6297900" cy="4029075"/>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s"/>
              <a:t>4. Debate abierto</a:t>
            </a:r>
          </a:p>
        </p:txBody>
      </p:sp>
      <p:sp>
        <p:nvSpPr>
          <p:cNvPr id="80" name="Shape 8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endParaRPr dirty="0"/>
          </a:p>
          <a:p>
            <a:pPr marL="457200" lvl="0" indent="-228600" rtl="0">
              <a:spcBef>
                <a:spcPts val="0"/>
              </a:spcBef>
            </a:pPr>
            <a:r>
              <a:rPr lang="es"/>
              <a:t>Internet: virtual Vs. online</a:t>
            </a:r>
          </a:p>
          <a:p>
            <a:pPr lvl="0" rtl="0">
              <a:spcBef>
                <a:spcPts val="0"/>
              </a:spcBef>
              <a:buNone/>
            </a:pPr>
            <a:endParaRPr dirty="0"/>
          </a:p>
          <a:p>
            <a:pPr marL="457200" lvl="0" indent="-228600">
              <a:spcBef>
                <a:spcPts val="0"/>
              </a:spcBef>
            </a:pPr>
            <a:r>
              <a:rPr lang="es"/>
              <a:t>Geografía: ¿importa?</a:t>
            </a:r>
          </a:p>
        </p:txBody>
      </p:sp>
    </p:spTree>
  </p:cSld>
  <p:clrMapOvr>
    <a:masterClrMapping/>
  </p:clrMapOvr>
  <p:transitio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1004</Words>
  <Application>Microsoft Office PowerPoint</Application>
  <PresentationFormat>Apresentação na tela (16:9)</PresentationFormat>
  <Paragraphs>98</Paragraphs>
  <Slides>12</Slides>
  <Notes>9</Notes>
  <HiddenSlides>0</HiddenSlides>
  <MMClips>0</MMClips>
  <ScaleCrop>false</ScaleCrop>
  <HeadingPairs>
    <vt:vector size="4" baseType="variant">
      <vt:variant>
        <vt:lpstr>Tema</vt:lpstr>
      </vt:variant>
      <vt:variant>
        <vt:i4>1</vt:i4>
      </vt:variant>
      <vt:variant>
        <vt:lpstr>Títulos de slides</vt:lpstr>
      </vt:variant>
      <vt:variant>
        <vt:i4>12</vt:i4>
      </vt:variant>
    </vt:vector>
  </HeadingPairs>
  <TitlesOfParts>
    <vt:vector size="13" baseType="lpstr">
      <vt:lpstr>simple-light</vt:lpstr>
      <vt:lpstr>         TRANSNACIONALISMO E INTERNET: EL CASO VASCO </vt:lpstr>
      <vt:lpstr>Introducción</vt:lpstr>
      <vt:lpstr>Introducción</vt:lpstr>
      <vt:lpstr>2. BLOGS: Internet como Herramienta. </vt:lpstr>
      <vt:lpstr>2. BLOGS: Internet como Herramienta. </vt:lpstr>
      <vt:lpstr>2. BLOGS: Internet como Herramienta. </vt:lpstr>
      <vt:lpstr>3. FACEBOOK: Internet como espacio</vt:lpstr>
      <vt:lpstr>3. Facebook: Internet como espacio (II)</vt:lpstr>
      <vt:lpstr>4. Debate abierto</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TRANSNACIONALISMO E INTERNET: EL CASO VASCO</dc:title>
  <dc:creator>tsavkko</dc:creator>
  <cp:lastModifiedBy>tsavkko</cp:lastModifiedBy>
  <cp:revision>7</cp:revision>
  <dcterms:modified xsi:type="dcterms:W3CDTF">2017-04-02T16:22:50Z</dcterms:modified>
</cp:coreProperties>
</file>